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51"/>
  </p:handoutMasterIdLst>
  <p:sldIdLst>
    <p:sldId id="256" r:id="rId2"/>
    <p:sldId id="296" r:id="rId3"/>
    <p:sldId id="297" r:id="rId4"/>
    <p:sldId id="295" r:id="rId5"/>
    <p:sldId id="290" r:id="rId6"/>
    <p:sldId id="285" r:id="rId7"/>
    <p:sldId id="287" r:id="rId8"/>
    <p:sldId id="288" r:id="rId9"/>
    <p:sldId id="289" r:id="rId10"/>
    <p:sldId id="286" r:id="rId11"/>
    <p:sldId id="257" r:id="rId12"/>
    <p:sldId id="258" r:id="rId13"/>
    <p:sldId id="259" r:id="rId14"/>
    <p:sldId id="260" r:id="rId15"/>
    <p:sldId id="261" r:id="rId16"/>
    <p:sldId id="262" r:id="rId17"/>
    <p:sldId id="294" r:id="rId18"/>
    <p:sldId id="264" r:id="rId19"/>
    <p:sldId id="265" r:id="rId20"/>
    <p:sldId id="266" r:id="rId21"/>
    <p:sldId id="267" r:id="rId22"/>
    <p:sldId id="268" r:id="rId23"/>
    <p:sldId id="269" r:id="rId24"/>
    <p:sldId id="270" r:id="rId25"/>
    <p:sldId id="271" r:id="rId26"/>
    <p:sldId id="291" r:id="rId27"/>
    <p:sldId id="292" r:id="rId28"/>
    <p:sldId id="272" r:id="rId29"/>
    <p:sldId id="308" r:id="rId30"/>
    <p:sldId id="307" r:id="rId31"/>
    <p:sldId id="273" r:id="rId32"/>
    <p:sldId id="274" r:id="rId33"/>
    <p:sldId id="279" r:id="rId34"/>
    <p:sldId id="276" r:id="rId35"/>
    <p:sldId id="277" r:id="rId36"/>
    <p:sldId id="278" r:id="rId37"/>
    <p:sldId id="280" r:id="rId38"/>
    <p:sldId id="281" r:id="rId39"/>
    <p:sldId id="282" r:id="rId40"/>
    <p:sldId id="284" r:id="rId41"/>
    <p:sldId id="283" r:id="rId42"/>
    <p:sldId id="293" r:id="rId43"/>
    <p:sldId id="309" r:id="rId44"/>
    <p:sldId id="310" r:id="rId45"/>
    <p:sldId id="311" r:id="rId46"/>
    <p:sldId id="312" r:id="rId47"/>
    <p:sldId id="313" r:id="rId48"/>
    <p:sldId id="314" r:id="rId49"/>
    <p:sldId id="306" r:id="rId50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0" autoAdjust="0"/>
    <p:restoredTop sz="94595" autoAdjust="0"/>
  </p:normalViewPr>
  <p:slideViewPr>
    <p:cSldViewPr>
      <p:cViewPr varScale="1">
        <p:scale>
          <a:sx n="25" d="100"/>
          <a:sy n="25" d="100"/>
        </p:scale>
        <p:origin x="1806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344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429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344" y="8829429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3699B99-6E59-47F5-88BA-BC986A61BB3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2585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DD3A2E-069C-4F15-AD6B-34470F44078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2ADC80-BA20-450C-960A-B570F9BFBD7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BDB41F-4766-4C1B-B4C9-B57F6D502B5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89E119-4F4D-4E1E-A567-6EF60E35E68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3CFB78-6892-436E-A4F0-7BD55EE246A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C0D4F-DD26-4BC8-983E-6B52FBE4956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92B7C0-A63A-4F7E-9036-68A0AED1AA8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F611C5-E03C-42DD-B4BF-D8419BBF57F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2B954-B819-403D-AE00-97E859EBB21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E1EE1C-9C80-4572-9BBB-1F1792DF382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CCE25C-206B-4D93-BDDD-2F9BFD2CA23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AB1C5B4-3DA1-4A89-AA76-A44DBC95D0D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30A1C66-7697-498A-AB93-3B2F18112A6A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MULTI-WAVELENGTH</a:t>
            </a:r>
            <a:br>
              <a:rPr lang="en-US"/>
            </a:br>
            <a:r>
              <a:rPr lang="en-US"/>
              <a:t>ASTRONOMY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(or “Oh Say, What Can You See</a:t>
            </a:r>
          </a:p>
          <a:p>
            <a:r>
              <a:rPr lang="en-US"/>
              <a:t>by Different Kinds of Light ?”)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Fast is </a:t>
            </a:r>
            <a:r>
              <a:rPr lang="en-US" dirty="0" smtClean="0"/>
              <a:t>Light?</a:t>
            </a:r>
            <a:endParaRPr lang="en-US" dirty="0"/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Speed of light designated by the letter “c”</a:t>
            </a:r>
          </a:p>
          <a:p>
            <a:r>
              <a:rPr lang="en-US" dirty="0"/>
              <a:t>Nothing can go faster</a:t>
            </a:r>
          </a:p>
          <a:p>
            <a:r>
              <a:rPr lang="en-US" dirty="0"/>
              <a:t>c = 186,000 miles per second (in a vacuum)</a:t>
            </a:r>
          </a:p>
          <a:p>
            <a:r>
              <a:rPr lang="en-US" dirty="0"/>
              <a:t>How many miles does light travel in one year?  6 trillion (= 6 million </a:t>
            </a:r>
            <a:r>
              <a:rPr lang="en-US" dirty="0" err="1"/>
              <a:t>million</a:t>
            </a:r>
            <a:r>
              <a:rPr lang="en-US" dirty="0"/>
              <a:t>) </a:t>
            </a:r>
            <a:r>
              <a:rPr lang="en-US" dirty="0" smtClean="0"/>
              <a:t>miles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Kinds of Light Are There?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Electromagnetic radiation includes a lot more than just the light we use to see with.</a:t>
            </a:r>
          </a:p>
          <a:p>
            <a:r>
              <a:rPr lang="en-US"/>
              <a:t>Look at the diagram on the next slide.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6803" name="Picture 3" descr="spectrum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59875" cy="6105525"/>
          </a:xfrm>
          <a:noFill/>
          <a:ln/>
        </p:spPr>
      </p:pic>
      <p:sp>
        <p:nvSpPr>
          <p:cNvPr id="76804" name="Text Box 4"/>
          <p:cNvSpPr txBox="1">
            <a:spLocks noChangeArrowheads="1"/>
          </p:cNvSpPr>
          <p:nvPr/>
        </p:nvSpPr>
        <p:spPr bwMode="auto">
          <a:xfrm>
            <a:off x="304800" y="6019800"/>
            <a:ext cx="8426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u="sng"/>
              <a:t>LOW ENERGY</a:t>
            </a:r>
            <a:r>
              <a:rPr lang="en-US"/>
              <a:t>                                                                                </a:t>
            </a:r>
            <a:r>
              <a:rPr lang="en-US" b="1" i="1" u="sng"/>
              <a:t>HIGH ENERGY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981200"/>
          </a:xfrm>
        </p:spPr>
        <p:txBody>
          <a:bodyPr/>
          <a:lstStyle/>
          <a:p>
            <a:r>
              <a:rPr lang="en-US"/>
              <a:t>Energy, Frequency, and Wavelength – </a:t>
            </a:r>
            <a:r>
              <a:rPr lang="en-US" u="sng"/>
              <a:t>Basic Stuff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57400"/>
            <a:ext cx="8229600" cy="4572000"/>
          </a:xfrm>
        </p:spPr>
        <p:txBody>
          <a:bodyPr/>
          <a:lstStyle/>
          <a:p>
            <a:r>
              <a:rPr lang="en-US"/>
              <a:t>The diagram shows different kinds of Electromagnetic Radiation.</a:t>
            </a:r>
          </a:p>
          <a:p>
            <a:r>
              <a:rPr lang="en-US" u="sng"/>
              <a:t>Right side</a:t>
            </a:r>
            <a:r>
              <a:rPr lang="en-US"/>
              <a:t> of the diagram = </a:t>
            </a:r>
            <a:r>
              <a:rPr lang="en-US" u="sng"/>
              <a:t>highest energy </a:t>
            </a:r>
            <a:r>
              <a:rPr lang="en-US"/>
              <a:t>= very high frequency = very short wavelength.</a:t>
            </a:r>
          </a:p>
          <a:p>
            <a:r>
              <a:rPr lang="en-US" u="sng"/>
              <a:t>Left side</a:t>
            </a:r>
            <a:r>
              <a:rPr lang="en-US"/>
              <a:t> of the diagram = </a:t>
            </a:r>
            <a:r>
              <a:rPr lang="en-US" u="sng"/>
              <a:t>lowest energy</a:t>
            </a:r>
            <a:r>
              <a:rPr lang="en-US"/>
              <a:t>   = very low frequency = very long wavelength.</a:t>
            </a:r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752600"/>
          </a:xfrm>
        </p:spPr>
        <p:txBody>
          <a:bodyPr/>
          <a:lstStyle/>
          <a:p>
            <a:r>
              <a:rPr lang="en-US"/>
              <a:t>Energy, Frequency, and Wavelength – </a:t>
            </a:r>
            <a:r>
              <a:rPr lang="en-US" u="sng"/>
              <a:t>Gamma Rays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286000"/>
            <a:ext cx="8229600" cy="3657600"/>
          </a:xfrm>
        </p:spPr>
        <p:txBody>
          <a:bodyPr/>
          <a:lstStyle/>
          <a:p>
            <a:r>
              <a:rPr lang="en-US" u="sng"/>
              <a:t>Gamma Rays</a:t>
            </a:r>
            <a:r>
              <a:rPr lang="en-US"/>
              <a:t> (right side of the diagram) have the </a:t>
            </a:r>
            <a:r>
              <a:rPr lang="en-US" u="sng"/>
              <a:t>highest energy of all</a:t>
            </a:r>
            <a:r>
              <a:rPr lang="en-US"/>
              <a:t> – even more powerful than X-Rays.</a:t>
            </a:r>
          </a:p>
          <a:p>
            <a:r>
              <a:rPr lang="en-US"/>
              <a:t>Gamma Rays have very high frequency and very short wavelength.  They will fry you fast.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524000"/>
          </a:xfrm>
        </p:spPr>
        <p:txBody>
          <a:bodyPr/>
          <a:lstStyle/>
          <a:p>
            <a:r>
              <a:rPr lang="en-US"/>
              <a:t>Energy, Frequency, and Wavelength – </a:t>
            </a:r>
            <a:r>
              <a:rPr lang="en-US" u="sng"/>
              <a:t>Visible Light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057400"/>
            <a:ext cx="8763000" cy="4572000"/>
          </a:xfrm>
        </p:spPr>
        <p:txBody>
          <a:bodyPr/>
          <a:lstStyle/>
          <a:p>
            <a:r>
              <a:rPr lang="en-US" u="sng" dirty="0"/>
              <a:t>Visible Light</a:t>
            </a:r>
            <a:r>
              <a:rPr lang="en-US" dirty="0"/>
              <a:t> is in the middle of the Electromagnetic Spectrum, so it’s </a:t>
            </a:r>
            <a:r>
              <a:rPr lang="en-US" u="sng" dirty="0"/>
              <a:t>intermediate in energy</a:t>
            </a:r>
            <a:r>
              <a:rPr lang="en-US" dirty="0"/>
              <a:t>.  Visible Light has intermediate frequency and intermediate wavelength.</a:t>
            </a:r>
          </a:p>
          <a:p>
            <a:r>
              <a:rPr lang="en-US" dirty="0"/>
              <a:t>Human eyes use Visible Light to </a:t>
            </a:r>
            <a:r>
              <a:rPr lang="en-US" dirty="0" smtClean="0"/>
              <a:t>see.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752600"/>
          </a:xfrm>
        </p:spPr>
        <p:txBody>
          <a:bodyPr/>
          <a:lstStyle/>
          <a:p>
            <a:r>
              <a:rPr lang="en-US" sz="4000"/>
              <a:t>Energy, Frequency, and Wavelength – </a:t>
            </a:r>
            <a:r>
              <a:rPr lang="en-US" sz="4000" u="sng"/>
              <a:t>Visible Light</a:t>
            </a:r>
            <a:r>
              <a:rPr lang="en-US" sz="4000"/>
              <a:t> (cont’d)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057400"/>
            <a:ext cx="8763000" cy="3886200"/>
          </a:xfrm>
        </p:spPr>
        <p:txBody>
          <a:bodyPr/>
          <a:lstStyle/>
          <a:p>
            <a:r>
              <a:rPr lang="en-US"/>
              <a:t>Remember the colors of Visible Light – red, orange, yellow, green, blue, indigo, violet (ROYGBIV).</a:t>
            </a:r>
          </a:p>
          <a:p>
            <a:r>
              <a:rPr lang="en-US"/>
              <a:t>Red light = lower energy/longer wavelength.</a:t>
            </a:r>
          </a:p>
          <a:p>
            <a:r>
              <a:rPr lang="en-US"/>
              <a:t>Violet light = higher energy/shorter wavelength.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219200"/>
          </a:xfrm>
        </p:spPr>
        <p:txBody>
          <a:bodyPr/>
          <a:lstStyle/>
          <a:p>
            <a:r>
              <a:rPr lang="en-US" sz="4000"/>
              <a:t>Energy, Frequency, and Wavelength – </a:t>
            </a:r>
            <a:r>
              <a:rPr lang="en-US" sz="4000" u="sng"/>
              <a:t>Infrared &amp; Ultraviolet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371600"/>
            <a:ext cx="8763000" cy="4572000"/>
          </a:xfrm>
        </p:spPr>
        <p:txBody>
          <a:bodyPr/>
          <a:lstStyle/>
          <a:p>
            <a:r>
              <a:rPr lang="en-US" dirty="0"/>
              <a:t>“</a:t>
            </a:r>
            <a:r>
              <a:rPr lang="en-US" u="sng" dirty="0"/>
              <a:t>Infrared</a:t>
            </a:r>
            <a:r>
              <a:rPr lang="en-US" dirty="0"/>
              <a:t>” means “below the red,” so Infrared has </a:t>
            </a:r>
            <a:r>
              <a:rPr lang="en-US" u="sng" dirty="0"/>
              <a:t>lower energy</a:t>
            </a:r>
            <a:r>
              <a:rPr lang="en-US" dirty="0"/>
              <a:t>/longer wavelength </a:t>
            </a:r>
            <a:r>
              <a:rPr lang="en-US" u="sng" dirty="0"/>
              <a:t>than visible red light</a:t>
            </a:r>
            <a:r>
              <a:rPr lang="en-US" dirty="0"/>
              <a:t>.  Infrared = </a:t>
            </a:r>
            <a:r>
              <a:rPr lang="en-US" u="sng" dirty="0"/>
              <a:t>heat radiation</a:t>
            </a:r>
            <a:r>
              <a:rPr lang="en-US" dirty="0"/>
              <a:t>.</a:t>
            </a:r>
          </a:p>
          <a:p>
            <a:r>
              <a:rPr lang="en-US" dirty="0"/>
              <a:t>“</a:t>
            </a:r>
            <a:r>
              <a:rPr lang="en-US" u="sng" dirty="0"/>
              <a:t>Ultraviolet</a:t>
            </a:r>
            <a:r>
              <a:rPr lang="en-US" dirty="0"/>
              <a:t>” means “beyond the violet,” so Ultraviolet has </a:t>
            </a:r>
            <a:r>
              <a:rPr lang="en-US" u="sng" dirty="0"/>
              <a:t>higher energy</a:t>
            </a:r>
            <a:r>
              <a:rPr lang="en-US" dirty="0"/>
              <a:t>/shorter wavelength </a:t>
            </a:r>
            <a:r>
              <a:rPr lang="en-US" u="sng" dirty="0"/>
              <a:t>than visible violet light</a:t>
            </a:r>
            <a:r>
              <a:rPr lang="en-US" dirty="0"/>
              <a:t>.</a:t>
            </a:r>
          </a:p>
          <a:p>
            <a:r>
              <a:rPr lang="en-US" dirty="0"/>
              <a:t>BTW, bees can see in Ultraviolet – flowers look different to them than what we humans </a:t>
            </a:r>
            <a:r>
              <a:rPr lang="en-US" dirty="0" smtClean="0"/>
              <a:t>see.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600200"/>
          </a:xfrm>
        </p:spPr>
        <p:txBody>
          <a:bodyPr/>
          <a:lstStyle/>
          <a:p>
            <a:r>
              <a:rPr lang="en-US"/>
              <a:t>Energy, Frequency, and Wavelength – </a:t>
            </a:r>
            <a:r>
              <a:rPr lang="en-US" u="sng"/>
              <a:t>Radio Waves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286000"/>
            <a:ext cx="8229600" cy="434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u="sng"/>
              <a:t>Radio Waves</a:t>
            </a:r>
            <a:r>
              <a:rPr lang="en-US"/>
              <a:t> (left side of the diagram) have the </a:t>
            </a:r>
            <a:r>
              <a:rPr lang="en-US" u="sng"/>
              <a:t>lowest energy of all</a:t>
            </a:r>
            <a:r>
              <a:rPr lang="en-US"/>
              <a:t>.</a:t>
            </a:r>
          </a:p>
          <a:p>
            <a:pPr>
              <a:lnSpc>
                <a:spcPct val="90000"/>
              </a:lnSpc>
            </a:pPr>
            <a:r>
              <a:rPr lang="en-US"/>
              <a:t>Radio Waves have very low frequency and very long wavelength.  Everyday examples include microwaves (ovens and cell phones), FM radio, TV, and AM radio.</a:t>
            </a:r>
          </a:p>
          <a:p>
            <a:pPr>
              <a:lnSpc>
                <a:spcPct val="90000"/>
              </a:lnSpc>
            </a:pPr>
            <a:r>
              <a:rPr lang="en-US"/>
              <a:t>The Big Bang (creation of the Universe) left microwaves that are more than 13 billion years old.  Who knew ?!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Gamma Rays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Temperature = more than 10</a:t>
            </a:r>
            <a:r>
              <a:rPr lang="en-US" b="1" baseline="30000"/>
              <a:t>8</a:t>
            </a:r>
            <a:r>
              <a:rPr lang="en-US" b="1"/>
              <a:t> (100 million) degrees Kelvin (K) = highest energy of all (</a:t>
            </a:r>
            <a:r>
              <a:rPr lang="en-US" b="1" baseline="30000"/>
              <a:t>o</a:t>
            </a:r>
            <a:r>
              <a:rPr lang="en-US" b="1"/>
              <a:t>Kelvin = </a:t>
            </a:r>
            <a:r>
              <a:rPr lang="en-US" b="1" baseline="30000"/>
              <a:t>o</a:t>
            </a:r>
            <a:r>
              <a:rPr lang="en-US" b="1"/>
              <a:t>C + 273)</a:t>
            </a:r>
          </a:p>
          <a:p>
            <a:r>
              <a:rPr lang="en-US" b="1"/>
              <a:t>Objects that give off Gamma Rays</a:t>
            </a:r>
          </a:p>
          <a:p>
            <a:pPr lvl="1">
              <a:buFont typeface="Wingdings" pitchFamily="2" charset="2"/>
              <a:buChar char="ü"/>
            </a:pPr>
            <a:r>
              <a:rPr lang="en-US" b="1"/>
              <a:t>Interstellar clouds where cosmic rays collide with hydrogen nuclei </a:t>
            </a:r>
          </a:p>
          <a:p>
            <a:pPr lvl="1">
              <a:buFont typeface="Wingdings" pitchFamily="2" charset="2"/>
              <a:buChar char="ü"/>
            </a:pPr>
            <a:r>
              <a:rPr lang="en-US" b="1"/>
              <a:t>Accretion disks around black holes</a:t>
            </a:r>
          </a:p>
          <a:p>
            <a:pPr lvl="1">
              <a:buFont typeface="Wingdings" pitchFamily="2" charset="2"/>
              <a:buChar char="ü"/>
            </a:pPr>
            <a:r>
              <a:rPr lang="en-US" b="1"/>
              <a:t>Pulsars or neutron stars</a:t>
            </a:r>
            <a:r>
              <a:rPr lang="en-US"/>
              <a:t> </a:t>
            </a:r>
            <a:endParaRPr lang="en-US" b="1"/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X-Rays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/>
              <a:t>Temperature = 10</a:t>
            </a:r>
            <a:r>
              <a:rPr lang="en-US" b="1" baseline="30000"/>
              <a:t>6</a:t>
            </a:r>
            <a:r>
              <a:rPr lang="en-US" b="1"/>
              <a:t> to</a:t>
            </a:r>
            <a:r>
              <a:rPr lang="en-US" b="1" baseline="30000"/>
              <a:t> </a:t>
            </a:r>
            <a:r>
              <a:rPr lang="en-US" b="1"/>
              <a:t>10</a:t>
            </a:r>
            <a:r>
              <a:rPr lang="en-US" b="1" baseline="30000"/>
              <a:t>8</a:t>
            </a:r>
            <a:r>
              <a:rPr lang="en-US" b="1"/>
              <a:t> K (1 million to 100 million degrees)</a:t>
            </a:r>
            <a:r>
              <a:rPr lang="en-US"/>
              <a:t> </a:t>
            </a:r>
            <a:endParaRPr lang="en-US" b="1"/>
          </a:p>
          <a:p>
            <a:pPr>
              <a:lnSpc>
                <a:spcPct val="90000"/>
              </a:lnSpc>
            </a:pPr>
            <a:r>
              <a:rPr lang="en-US" b="1"/>
              <a:t>Objects that give off X-Rays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ü"/>
            </a:pPr>
            <a:r>
              <a:rPr lang="en-US" b="1"/>
              <a:t>Regions of hot, shocked gas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ü"/>
            </a:pPr>
            <a:r>
              <a:rPr lang="en-US" b="1"/>
              <a:t>Hot intergalactic gas in clusters of galaxies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ü"/>
            </a:pPr>
            <a:r>
              <a:rPr lang="en-US" b="1"/>
              <a:t>Neutron stars</a:t>
            </a:r>
            <a:endParaRPr lang="en-US"/>
          </a:p>
          <a:p>
            <a:pPr lvl="1">
              <a:lnSpc>
                <a:spcPct val="90000"/>
              </a:lnSpc>
              <a:buFont typeface="Wingdings" pitchFamily="2" charset="2"/>
              <a:buChar char="ü"/>
            </a:pPr>
            <a:r>
              <a:rPr lang="en-US" b="1"/>
              <a:t>Supernova remnants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ü"/>
            </a:pPr>
            <a:r>
              <a:rPr lang="en-US" b="1"/>
              <a:t>Stellar coronas</a:t>
            </a:r>
          </a:p>
          <a:p>
            <a:pPr>
              <a:lnSpc>
                <a:spcPct val="90000"/>
              </a:lnSpc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Ultraviolet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r>
              <a:rPr lang="en-US" b="1"/>
              <a:t>Temperature = 10</a:t>
            </a:r>
            <a:r>
              <a:rPr lang="en-US" b="1" baseline="30000"/>
              <a:t>4</a:t>
            </a:r>
            <a:r>
              <a:rPr lang="en-US" b="1"/>
              <a:t> to</a:t>
            </a:r>
            <a:r>
              <a:rPr lang="en-US" b="1" baseline="30000"/>
              <a:t> </a:t>
            </a:r>
            <a:r>
              <a:rPr lang="en-US" b="1"/>
              <a:t>10</a:t>
            </a:r>
            <a:r>
              <a:rPr lang="en-US" b="1" baseline="30000"/>
              <a:t>6</a:t>
            </a:r>
            <a:r>
              <a:rPr lang="en-US" b="1"/>
              <a:t> K (10 thousand to 1 million degrees)</a:t>
            </a:r>
          </a:p>
          <a:p>
            <a:r>
              <a:rPr lang="en-US" b="1"/>
              <a:t>Objects that give off Ultraviolet</a:t>
            </a:r>
          </a:p>
          <a:p>
            <a:pPr lvl="1">
              <a:buFont typeface="Wingdings" pitchFamily="2" charset="2"/>
              <a:buChar char="ü"/>
            </a:pPr>
            <a:r>
              <a:rPr lang="en-US" b="1"/>
              <a:t>Supernova remnants</a:t>
            </a:r>
          </a:p>
          <a:p>
            <a:pPr lvl="1">
              <a:buFont typeface="Wingdings" pitchFamily="2" charset="2"/>
              <a:buChar char="ü"/>
            </a:pPr>
            <a:r>
              <a:rPr lang="en-US" b="1"/>
              <a:t>Very hot stars</a:t>
            </a:r>
          </a:p>
          <a:p>
            <a:pPr lvl="1">
              <a:buFont typeface="Wingdings" pitchFamily="2" charset="2"/>
              <a:buChar char="ü"/>
            </a:pPr>
            <a:r>
              <a:rPr lang="en-US" b="1"/>
              <a:t>Quasars</a:t>
            </a:r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Visible Light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Temperature = 10</a:t>
            </a:r>
            <a:r>
              <a:rPr lang="en-US" b="1" baseline="30000"/>
              <a:t>3</a:t>
            </a:r>
            <a:r>
              <a:rPr lang="en-US" b="1"/>
              <a:t> to</a:t>
            </a:r>
            <a:r>
              <a:rPr lang="en-US" b="1" baseline="30000"/>
              <a:t> </a:t>
            </a:r>
            <a:r>
              <a:rPr lang="en-US" b="1"/>
              <a:t>10</a:t>
            </a:r>
            <a:r>
              <a:rPr lang="en-US" b="1" baseline="30000"/>
              <a:t>4</a:t>
            </a:r>
            <a:r>
              <a:rPr lang="en-US" b="1"/>
              <a:t> K (1 thousand to 10 thousand degrees)</a:t>
            </a:r>
          </a:p>
          <a:p>
            <a:r>
              <a:rPr lang="en-US" b="1"/>
              <a:t>Objects that give off Visible Light</a:t>
            </a:r>
          </a:p>
          <a:p>
            <a:pPr lvl="1">
              <a:buFont typeface="Wingdings" pitchFamily="2" charset="2"/>
              <a:buChar char="ü"/>
            </a:pPr>
            <a:r>
              <a:rPr lang="en-US" b="1"/>
              <a:t>Planets</a:t>
            </a:r>
          </a:p>
          <a:p>
            <a:pPr lvl="1">
              <a:buFont typeface="Wingdings" pitchFamily="2" charset="2"/>
              <a:buChar char="ü"/>
            </a:pPr>
            <a:r>
              <a:rPr lang="en-US" b="1"/>
              <a:t>Stars</a:t>
            </a:r>
          </a:p>
          <a:p>
            <a:pPr lvl="1">
              <a:buFont typeface="Wingdings" pitchFamily="2" charset="2"/>
              <a:buChar char="ü"/>
            </a:pPr>
            <a:r>
              <a:rPr lang="en-US" b="1"/>
              <a:t>Galaxies</a:t>
            </a:r>
            <a:endParaRPr lang="en-US"/>
          </a:p>
          <a:p>
            <a:pPr lvl="1">
              <a:buFont typeface="Wingdings" pitchFamily="2" charset="2"/>
              <a:buChar char="ü"/>
            </a:pPr>
            <a:r>
              <a:rPr lang="en-US" b="1"/>
              <a:t>Reflection nebulae</a:t>
            </a:r>
          </a:p>
          <a:p>
            <a:pPr lvl="1">
              <a:buFont typeface="Wingdings" pitchFamily="2" charset="2"/>
              <a:buChar char="ü"/>
            </a:pPr>
            <a:r>
              <a:rPr lang="en-US" b="1"/>
              <a:t>Emission nebulae</a:t>
            </a:r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Infrared (Heat Radiation)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r>
              <a:rPr lang="en-US" b="1"/>
              <a:t>Temperature = 10 to</a:t>
            </a:r>
            <a:r>
              <a:rPr lang="en-US" b="1" baseline="30000"/>
              <a:t> </a:t>
            </a:r>
            <a:r>
              <a:rPr lang="en-US" b="1"/>
              <a:t>10</a:t>
            </a:r>
            <a:r>
              <a:rPr lang="en-US" b="1" baseline="30000"/>
              <a:t>3</a:t>
            </a:r>
            <a:r>
              <a:rPr lang="en-US" b="1"/>
              <a:t> K (10 to 1 thousand degrees)</a:t>
            </a:r>
          </a:p>
          <a:p>
            <a:r>
              <a:rPr lang="en-US" b="1"/>
              <a:t>Objects that give off Infrared</a:t>
            </a:r>
          </a:p>
          <a:p>
            <a:pPr lvl="1">
              <a:buFont typeface="Wingdings" pitchFamily="2" charset="2"/>
              <a:buChar char="ü"/>
            </a:pPr>
            <a:r>
              <a:rPr lang="en-US" b="1"/>
              <a:t>Cool stars</a:t>
            </a:r>
          </a:p>
          <a:p>
            <a:pPr lvl="1">
              <a:buFont typeface="Wingdings" pitchFamily="2" charset="2"/>
              <a:buChar char="ü"/>
            </a:pPr>
            <a:r>
              <a:rPr lang="en-US" b="1"/>
              <a:t>Star-forming regions</a:t>
            </a:r>
          </a:p>
          <a:p>
            <a:pPr lvl="1">
              <a:buFont typeface="Wingdings" pitchFamily="2" charset="2"/>
              <a:buChar char="ü"/>
            </a:pPr>
            <a:r>
              <a:rPr lang="en-US" b="1"/>
              <a:t>Interstellar dust warmed by starlight</a:t>
            </a:r>
            <a:endParaRPr lang="en-US"/>
          </a:p>
          <a:p>
            <a:pPr lvl="1">
              <a:buFont typeface="Wingdings" pitchFamily="2" charset="2"/>
              <a:buChar char="ü"/>
            </a:pPr>
            <a:r>
              <a:rPr lang="en-US" b="1"/>
              <a:t>Planets</a:t>
            </a:r>
          </a:p>
          <a:p>
            <a:pPr lvl="1">
              <a:buFont typeface="Wingdings" pitchFamily="2" charset="2"/>
              <a:buChar char="ü"/>
            </a:pPr>
            <a:r>
              <a:rPr lang="en-US" b="1"/>
              <a:t>Comets</a:t>
            </a:r>
          </a:p>
          <a:p>
            <a:pPr lvl="1">
              <a:buFont typeface="Wingdings" pitchFamily="2" charset="2"/>
              <a:buChar char="ü"/>
            </a:pPr>
            <a:r>
              <a:rPr lang="en-US" b="1"/>
              <a:t>Asteroids</a:t>
            </a:r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066800"/>
          </a:xfrm>
        </p:spPr>
        <p:txBody>
          <a:bodyPr/>
          <a:lstStyle/>
          <a:p>
            <a:r>
              <a:rPr lang="en-US" sz="3600"/>
              <a:t>Radio Waves (including Microwaves)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5410200"/>
          </a:xfrm>
        </p:spPr>
        <p:txBody>
          <a:bodyPr/>
          <a:lstStyle/>
          <a:p>
            <a:r>
              <a:rPr lang="en-US" sz="2800" b="1"/>
              <a:t>Temperature = less than 10 K = lowest energy of all</a:t>
            </a:r>
          </a:p>
          <a:p>
            <a:r>
              <a:rPr lang="en-US" sz="2800" b="1"/>
              <a:t>Objects that give off Radio Waves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b="1"/>
              <a:t>Cosmic Background Radiation from The Big Bang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b="1"/>
              <a:t>Inter-stellar plasmas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b="1"/>
              <a:t>Cold interstellar medium</a:t>
            </a:r>
            <a:endParaRPr lang="en-US" sz="2400"/>
          </a:p>
          <a:p>
            <a:pPr lvl="1">
              <a:buFont typeface="Wingdings" pitchFamily="2" charset="2"/>
              <a:buChar char="ü"/>
            </a:pPr>
            <a:r>
              <a:rPr lang="en-US" sz="2400" b="1"/>
              <a:t>Regions near neutron stars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b="1"/>
              <a:t>Regions near white dwarfs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b="1"/>
              <a:t>Supernova remnants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b="1"/>
              <a:t>Dense regions near centers of galaxies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b="1"/>
              <a:t>Cold dense regions in spiral arms of galaxies</a:t>
            </a: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Family Photo Album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458200" cy="4876800"/>
          </a:xfrm>
        </p:spPr>
        <p:txBody>
          <a:bodyPr/>
          <a:lstStyle/>
          <a:p>
            <a:r>
              <a:rPr lang="en-US"/>
              <a:t>Let’s take a look at some of the members of the astronomical fam seen in different kinds of light (different radiation wavelengths).</a:t>
            </a:r>
          </a:p>
          <a:p>
            <a:r>
              <a:rPr lang="en-US"/>
              <a:t>A planet – Saturn</a:t>
            </a:r>
          </a:p>
          <a:p>
            <a:r>
              <a:rPr lang="en-US"/>
              <a:t>A star – our Sun</a:t>
            </a:r>
          </a:p>
          <a:p>
            <a:r>
              <a:rPr lang="en-US"/>
              <a:t>A nebula formed by an exploding star</a:t>
            </a:r>
          </a:p>
          <a:p>
            <a:r>
              <a:rPr lang="en-US"/>
              <a:t>A couple of galaxies</a:t>
            </a:r>
          </a:p>
          <a:p>
            <a:r>
              <a:rPr lang="en-US"/>
              <a:t>The Universe (really !!)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0"/>
            <a:ext cx="8229600" cy="1066800"/>
          </a:xfrm>
        </p:spPr>
        <p:txBody>
          <a:bodyPr/>
          <a:lstStyle/>
          <a:p>
            <a:r>
              <a:rPr lang="en-US"/>
              <a:t>Saturn – Different Wavelengths</a:t>
            </a:r>
          </a:p>
        </p:txBody>
      </p:sp>
      <p:pic>
        <p:nvPicPr>
          <p:cNvPr id="20484" name="Picture 4" descr="saturnuv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838200" y="1143000"/>
            <a:ext cx="2770188" cy="2770188"/>
          </a:xfrm>
          <a:noFill/>
          <a:ln/>
        </p:spPr>
      </p:pic>
      <p:pic>
        <p:nvPicPr>
          <p:cNvPr id="20486" name="Picture 6" descr="saturnvis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953000" y="1066800"/>
            <a:ext cx="3775075" cy="2936875"/>
          </a:xfrm>
          <a:noFill/>
          <a:ln/>
        </p:spPr>
      </p:pic>
      <p:pic>
        <p:nvPicPr>
          <p:cNvPr id="20488" name="Picture 8" descr="saturnir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457200" y="3810000"/>
            <a:ext cx="3784600" cy="2816225"/>
          </a:xfrm>
          <a:noFill/>
          <a:ln/>
        </p:spPr>
      </p:pic>
      <p:pic>
        <p:nvPicPr>
          <p:cNvPr id="20490" name="Picture 10" descr="saturnradio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6" cstate="print"/>
          <a:srcRect/>
          <a:stretch>
            <a:fillRect/>
          </a:stretch>
        </p:blipFill>
        <p:spPr>
          <a:xfrm>
            <a:off x="5029200" y="3886200"/>
            <a:ext cx="3638550" cy="2800350"/>
          </a:xfrm>
          <a:noFill/>
          <a:ln/>
        </p:spPr>
      </p:pic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Saturn – Different Wavelengths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pPr>
              <a:buFontTx/>
              <a:buNone/>
            </a:pPr>
            <a:r>
              <a:rPr lang="en-US"/>
              <a:t>		Ultraviolet				Visible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pPr>
              <a:buFontTx/>
              <a:buNone/>
            </a:pPr>
            <a:r>
              <a:rPr lang="en-US"/>
              <a:t>		Infrared				Radio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0"/>
            <a:ext cx="8229600" cy="1066800"/>
          </a:xfrm>
        </p:spPr>
        <p:txBody>
          <a:bodyPr/>
          <a:lstStyle/>
          <a:p>
            <a:r>
              <a:rPr lang="en-US"/>
              <a:t>Sun – Different Wavelengths</a:t>
            </a:r>
          </a:p>
        </p:txBody>
      </p:sp>
      <p:pic>
        <p:nvPicPr>
          <p:cNvPr id="27659" name="Picture 11" descr="sunxray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441450" y="1371600"/>
            <a:ext cx="2520950" cy="2185988"/>
          </a:xfrm>
        </p:spPr>
      </p:pic>
      <p:pic>
        <p:nvPicPr>
          <p:cNvPr id="27660" name="Picture 12" descr="sunuv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5257800" y="1295400"/>
            <a:ext cx="2308225" cy="2185988"/>
          </a:xfrm>
        </p:spPr>
      </p:pic>
      <p:pic>
        <p:nvPicPr>
          <p:cNvPr id="27661" name="Picture 13" descr="sunvis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685800" y="3938588"/>
            <a:ext cx="2187575" cy="2187575"/>
          </a:xfrm>
        </p:spPr>
      </p:pic>
      <p:pic>
        <p:nvPicPr>
          <p:cNvPr id="27662" name="Picture 14" descr="sunir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6" cstate="print"/>
          <a:srcRect/>
          <a:stretch>
            <a:fillRect/>
          </a:stretch>
        </p:blipFill>
        <p:spPr>
          <a:xfrm>
            <a:off x="3505200" y="3938588"/>
            <a:ext cx="2187575" cy="2187575"/>
          </a:xfrm>
        </p:spPr>
      </p:pic>
      <p:pic>
        <p:nvPicPr>
          <p:cNvPr id="27663" name="Picture 15" descr="sunradio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96000" y="3924300"/>
            <a:ext cx="2438400" cy="2247900"/>
          </a:xfrm>
          <a:prstGeom prst="rect">
            <a:avLst/>
          </a:prstGeom>
          <a:noFill/>
        </p:spPr>
      </p:pic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Sun – Different Wavelengths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pPr>
              <a:buFontTx/>
              <a:buNone/>
            </a:pPr>
            <a:r>
              <a:rPr lang="en-US"/>
              <a:t>			X-Ray		Ultraviolet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pPr>
              <a:buFontTx/>
              <a:buNone/>
            </a:pPr>
            <a:r>
              <a:rPr lang="en-US"/>
              <a:t>		Visible		Infrared		Radio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0"/>
            <a:ext cx="8229600" cy="1066800"/>
          </a:xfrm>
        </p:spPr>
        <p:txBody>
          <a:bodyPr/>
          <a:lstStyle/>
          <a:p>
            <a:r>
              <a:rPr lang="en-US" sz="4000"/>
              <a:t>Supernova Remnant (Crab Nebula)</a:t>
            </a:r>
          </a:p>
        </p:txBody>
      </p:sp>
      <p:pic>
        <p:nvPicPr>
          <p:cNvPr id="29708" name="Picture 12" descr="crab_xray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990600" y="790575"/>
            <a:ext cx="4086225" cy="4086225"/>
          </a:xfrm>
        </p:spPr>
      </p:pic>
      <p:pic>
        <p:nvPicPr>
          <p:cNvPr id="29709" name="Picture 13" descr="crab_uv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953000" y="1371600"/>
            <a:ext cx="3317875" cy="3243263"/>
          </a:xfrm>
        </p:spPr>
      </p:pic>
      <p:pic>
        <p:nvPicPr>
          <p:cNvPr id="29710" name="Picture 14" descr="crab_vis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228600" y="3919538"/>
            <a:ext cx="2386013" cy="2328862"/>
          </a:xfrm>
        </p:spPr>
      </p:pic>
      <p:pic>
        <p:nvPicPr>
          <p:cNvPr id="29711" name="Picture 15" descr="crab_radio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6" cstate="print"/>
          <a:srcRect/>
          <a:stretch>
            <a:fillRect/>
          </a:stretch>
        </p:blipFill>
        <p:spPr>
          <a:xfrm>
            <a:off x="3124200" y="3746500"/>
            <a:ext cx="2806700" cy="2578100"/>
          </a:xfrm>
        </p:spPr>
      </p:pic>
      <p:pic>
        <p:nvPicPr>
          <p:cNvPr id="29712" name="Picture 16" descr="crabcomp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40488" y="4184650"/>
            <a:ext cx="2322512" cy="1835150"/>
          </a:xfrm>
          <a:prstGeom prst="rect">
            <a:avLst/>
          </a:prstGeom>
          <a:noFill/>
        </p:spPr>
      </p:pic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Supernova Remnant (Crab Nebula)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pPr>
              <a:buFontTx/>
              <a:buNone/>
            </a:pPr>
            <a:r>
              <a:rPr lang="en-US"/>
              <a:t>			X-Ray		Ultraviolet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pPr>
              <a:buFontTx/>
              <a:buNone/>
            </a:pPr>
            <a:r>
              <a:rPr lang="en-US"/>
              <a:t>	Visible		Radio	XR+Vis+Radio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0"/>
            <a:ext cx="8229600" cy="1066800"/>
          </a:xfrm>
        </p:spPr>
        <p:txBody>
          <a:bodyPr/>
          <a:lstStyle/>
          <a:p>
            <a:r>
              <a:rPr lang="en-US"/>
              <a:t>Whirlpool Galaxy M 51</a:t>
            </a:r>
          </a:p>
        </p:txBody>
      </p:sp>
      <p:pic>
        <p:nvPicPr>
          <p:cNvPr id="32779" name="Picture 11" descr="m51chandra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838200" y="1031875"/>
            <a:ext cx="3263900" cy="2778125"/>
          </a:xfrm>
        </p:spPr>
      </p:pic>
      <p:pic>
        <p:nvPicPr>
          <p:cNvPr id="32780" name="Picture 12" descr="m51color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572000" y="976313"/>
            <a:ext cx="3765550" cy="2833687"/>
          </a:xfrm>
        </p:spPr>
      </p:pic>
      <p:pic>
        <p:nvPicPr>
          <p:cNvPr id="32781" name="Picture 13" descr="m51iso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 cstate="print"/>
          <a:srcRect/>
          <a:stretch>
            <a:fillRect/>
          </a:stretch>
        </p:blipFill>
        <p:spPr>
          <a:xfrm rot="712576">
            <a:off x="685800" y="3505200"/>
            <a:ext cx="3776663" cy="3162300"/>
          </a:xfrm>
        </p:spPr>
      </p:pic>
      <p:pic>
        <p:nvPicPr>
          <p:cNvPr id="32782" name="Picture 14" descr="m51vla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6" cstate="print"/>
          <a:srcRect/>
          <a:stretch>
            <a:fillRect/>
          </a:stretch>
        </p:blipFill>
        <p:spPr>
          <a:xfrm>
            <a:off x="4953000" y="3886200"/>
            <a:ext cx="3051175" cy="2551113"/>
          </a:xfrm>
        </p:spPr>
      </p:pic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Whirlpool Galaxy M 51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pPr>
              <a:buFontTx/>
              <a:buNone/>
            </a:pPr>
            <a:r>
              <a:rPr lang="en-US"/>
              <a:t>		X-Ray				Visible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pPr>
              <a:buFontTx/>
              <a:buNone/>
            </a:pPr>
            <a:r>
              <a:rPr lang="en-US"/>
              <a:t>		Infrared				Radio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/>
          <a:lstStyle/>
          <a:p>
            <a:r>
              <a:rPr lang="en-US"/>
              <a:t>Our Galaxy – The Milky Way</a:t>
            </a:r>
          </a:p>
        </p:txBody>
      </p:sp>
      <p:pic>
        <p:nvPicPr>
          <p:cNvPr id="68612" name="Picture 4" descr="milky way optical &amp; ir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668463" y="1135063"/>
            <a:ext cx="5722937" cy="5722937"/>
          </a:xfrm>
          <a:noFill/>
          <a:ln/>
        </p:spPr>
      </p:pic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The Universe – Cosmic Microwave</a:t>
            </a:r>
            <a:br>
              <a:rPr lang="en-US" sz="4000"/>
            </a:br>
            <a:r>
              <a:rPr lang="en-US" sz="4000"/>
              <a:t>Background from The Big Bang</a:t>
            </a:r>
          </a:p>
        </p:txBody>
      </p:sp>
      <p:pic>
        <p:nvPicPr>
          <p:cNvPr id="71684" name="Picture 4" descr="WMAP microwave sky image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04800" y="1905000"/>
            <a:ext cx="8464550" cy="4233863"/>
          </a:xfrm>
          <a:noFill/>
          <a:ln/>
        </p:spPr>
      </p:pic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Where are the Telescopes ?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For Gamma Rays, X-Rays, Ultraviolet and Infrared, the telescopes have to be above the Earth’s atmosphere.  Why ?</a:t>
            </a:r>
          </a:p>
          <a:p>
            <a:r>
              <a:rPr lang="en-US"/>
              <a:t>For Visible Light and Radio Waves, the telescopes can be on the Earth’s surface or above the atmosphere.  Why ?</a:t>
            </a:r>
          </a:p>
          <a:p>
            <a:r>
              <a:rPr lang="en-US"/>
              <a:t>Following are some famous telescopes.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0356" name="Picture 4" descr="transmission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304800"/>
            <a:ext cx="9167813" cy="5821363"/>
          </a:xfrm>
          <a:noFill/>
          <a:ln/>
        </p:spPr>
      </p:pic>
      <p:sp>
        <p:nvSpPr>
          <p:cNvPr id="100359" name="Text Box 7"/>
          <p:cNvSpPr txBox="1">
            <a:spLocks noChangeArrowheads="1"/>
          </p:cNvSpPr>
          <p:nvPr/>
        </p:nvSpPr>
        <p:spPr bwMode="auto">
          <a:xfrm>
            <a:off x="898525" y="6208713"/>
            <a:ext cx="2990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Thanks to Tim Compernolle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Swift Gamma Ray Telescope</a:t>
            </a:r>
          </a:p>
        </p:txBody>
      </p:sp>
      <p:pic>
        <p:nvPicPr>
          <p:cNvPr id="95236" name="Picture 4" descr="swiftposter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341563" y="1295400"/>
            <a:ext cx="4287837" cy="5472113"/>
          </a:xfrm>
          <a:noFill/>
          <a:ln/>
        </p:spPr>
      </p:pic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Chandra X-Ray Observatory</a:t>
            </a:r>
          </a:p>
        </p:txBody>
      </p:sp>
      <p:pic>
        <p:nvPicPr>
          <p:cNvPr id="35846" name="Picture 6" descr="chandra_earth_420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882650" y="1219200"/>
            <a:ext cx="7194550" cy="5568950"/>
          </a:xfrm>
          <a:noFill/>
          <a:ln/>
        </p:spPr>
      </p:pic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Hubble Space Telescope</a:t>
            </a:r>
            <a:br>
              <a:rPr lang="en-US" sz="4000"/>
            </a:br>
            <a:r>
              <a:rPr lang="en-US" sz="4000"/>
              <a:t>(Ultraviolet, Visible, Infrared)</a:t>
            </a:r>
          </a:p>
        </p:txBody>
      </p:sp>
      <p:pic>
        <p:nvPicPr>
          <p:cNvPr id="37892" name="Picture 4" descr="hubble_space_telescope_150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762000" y="1514475"/>
            <a:ext cx="7669213" cy="5191125"/>
          </a:xfrm>
          <a:noFill/>
          <a:ln/>
        </p:spPr>
      </p:pic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Spitzer Space Telescope </a:t>
            </a:r>
            <a:br>
              <a:rPr lang="en-US" sz="4000"/>
            </a:br>
            <a:r>
              <a:rPr lang="en-US" sz="4000"/>
              <a:t>(Infrared)</a:t>
            </a:r>
          </a:p>
        </p:txBody>
      </p:sp>
      <p:pic>
        <p:nvPicPr>
          <p:cNvPr id="50179" name="Picture 3" descr="feature200304-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041400" y="1447800"/>
            <a:ext cx="6883400" cy="5505450"/>
          </a:xfrm>
          <a:noFill/>
          <a:ln/>
        </p:spPr>
      </p:pic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Keck Telescope – Hawaii</a:t>
            </a:r>
            <a:br>
              <a:rPr lang="en-US" sz="4000"/>
            </a:br>
            <a:r>
              <a:rPr lang="en-US" sz="4000"/>
              <a:t>(Visible)</a:t>
            </a:r>
          </a:p>
        </p:txBody>
      </p:sp>
      <p:pic>
        <p:nvPicPr>
          <p:cNvPr id="43012" name="Picture 4" descr="keckssubaru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33400" y="1524000"/>
            <a:ext cx="8070850" cy="5211763"/>
          </a:xfrm>
          <a:noFill/>
          <a:ln/>
        </p:spPr>
      </p:pic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Keck Telescope – Hawaii</a:t>
            </a:r>
            <a:br>
              <a:rPr lang="en-US" sz="4000"/>
            </a:br>
            <a:r>
              <a:rPr lang="en-US" sz="4000"/>
              <a:t>(Visible)</a:t>
            </a:r>
          </a:p>
        </p:txBody>
      </p:sp>
      <p:pic>
        <p:nvPicPr>
          <p:cNvPr id="44036" name="Picture 4" descr="telescope2_300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667000" y="1524000"/>
            <a:ext cx="3775075" cy="5378450"/>
          </a:xfrm>
          <a:noFill/>
          <a:ln/>
        </p:spPr>
      </p:pic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Keck Telescope – Hawaii</a:t>
            </a:r>
            <a:br>
              <a:rPr lang="en-US" sz="4000"/>
            </a:br>
            <a:r>
              <a:rPr lang="en-US" sz="4000"/>
              <a:t>(Visible)</a:t>
            </a:r>
          </a:p>
        </p:txBody>
      </p:sp>
      <p:pic>
        <p:nvPicPr>
          <p:cNvPr id="45060" name="Picture 4" descr="subaru+keck_trails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914400" y="1524000"/>
            <a:ext cx="7367588" cy="5191125"/>
          </a:xfrm>
          <a:noFill/>
          <a:ln/>
        </p:spPr>
      </p:pic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Arecibo Radio Telescope –</a:t>
            </a:r>
            <a:br>
              <a:rPr lang="en-US" sz="4000"/>
            </a:br>
            <a:r>
              <a:rPr lang="en-US" sz="4000"/>
              <a:t>Puerto Rico</a:t>
            </a:r>
          </a:p>
        </p:txBody>
      </p:sp>
      <p:pic>
        <p:nvPicPr>
          <p:cNvPr id="51204" name="Picture 4" descr="ao00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219200" y="1524000"/>
            <a:ext cx="6535738" cy="5180013"/>
          </a:xfrm>
          <a:noFill/>
          <a:ln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Arecibo Radio Telescope –</a:t>
            </a:r>
            <a:br>
              <a:rPr lang="en-US" sz="4000"/>
            </a:br>
            <a:r>
              <a:rPr lang="en-US" sz="4000"/>
              <a:t>Puerto Rico</a:t>
            </a:r>
          </a:p>
        </p:txBody>
      </p:sp>
      <p:pic>
        <p:nvPicPr>
          <p:cNvPr id="52228" name="Picture 4" descr="areceibo_5794a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04800" y="1371600"/>
            <a:ext cx="8255000" cy="5703888"/>
          </a:xfrm>
          <a:noFill/>
          <a:ln/>
        </p:spPr>
      </p:pic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Radio Telescope</a:t>
            </a:r>
          </a:p>
        </p:txBody>
      </p:sp>
      <p:pic>
        <p:nvPicPr>
          <p:cNvPr id="55300" name="Picture 4" descr="radio-telescope_north-liberty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676400" y="1219200"/>
            <a:ext cx="5584825" cy="5584825"/>
          </a:xfrm>
          <a:noFill/>
          <a:ln/>
        </p:spPr>
      </p:pic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Radio Telescope</a:t>
            </a:r>
          </a:p>
        </p:txBody>
      </p:sp>
      <p:pic>
        <p:nvPicPr>
          <p:cNvPr id="57348" name="Picture 4" descr="radio-telescope_gbt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057400" y="1268413"/>
            <a:ext cx="4854575" cy="5561012"/>
          </a:xfrm>
          <a:noFill/>
          <a:ln/>
        </p:spPr>
      </p:pic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Radio Telescope – Very Long</a:t>
            </a:r>
            <a:br>
              <a:rPr lang="en-US" sz="4000"/>
            </a:br>
            <a:r>
              <a:rPr lang="en-US" sz="4000"/>
              <a:t>Baseline Array</a:t>
            </a:r>
          </a:p>
        </p:txBody>
      </p:sp>
      <p:pic>
        <p:nvPicPr>
          <p:cNvPr id="56324" name="Picture 4" descr="dsn67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96913" y="1600200"/>
            <a:ext cx="7532687" cy="4962525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Wilkinson Microwave</a:t>
            </a:r>
            <a:br>
              <a:rPr lang="en-US" sz="4000"/>
            </a:br>
            <a:r>
              <a:rPr lang="en-US" sz="4000"/>
              <a:t>Anisotropy Probe (WMAP)</a:t>
            </a:r>
          </a:p>
        </p:txBody>
      </p:sp>
      <p:pic>
        <p:nvPicPr>
          <p:cNvPr id="73732" name="Picture 4" descr="WMAP spacecraft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914400" y="1752600"/>
            <a:ext cx="7313613" cy="4879975"/>
          </a:xfrm>
          <a:noFill/>
          <a:ln/>
        </p:spPr>
      </p:pic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Light is Weird – Part 1 – Photons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029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Light sometimes behaves like a wave, like we have been talking about.</a:t>
            </a:r>
          </a:p>
          <a:p>
            <a:pPr>
              <a:lnSpc>
                <a:spcPct val="90000"/>
              </a:lnSpc>
            </a:pPr>
            <a:r>
              <a:rPr lang="en-US" sz="2400"/>
              <a:t>But light also can behave like a particle (called a photon).</a:t>
            </a:r>
          </a:p>
          <a:p>
            <a:pPr>
              <a:lnSpc>
                <a:spcPct val="90000"/>
              </a:lnSpc>
            </a:pPr>
            <a:r>
              <a:rPr lang="en-US" sz="2400"/>
              <a:t>Einstein proposed that light travels as waves with the energy enclosed in photons.</a:t>
            </a:r>
          </a:p>
          <a:p>
            <a:pPr>
              <a:lnSpc>
                <a:spcPct val="90000"/>
              </a:lnSpc>
            </a:pPr>
            <a:r>
              <a:rPr lang="en-US" sz="2400"/>
              <a:t>Shorter wavelength = higher energy photon.</a:t>
            </a:r>
          </a:p>
          <a:p>
            <a:pPr>
              <a:lnSpc>
                <a:spcPct val="90000"/>
              </a:lnSpc>
            </a:pPr>
            <a:r>
              <a:rPr lang="en-US" sz="2400"/>
              <a:t>Longer wavelength = lower energy photon.</a:t>
            </a:r>
          </a:p>
          <a:p>
            <a:pPr>
              <a:lnSpc>
                <a:spcPct val="90000"/>
              </a:lnSpc>
            </a:pPr>
            <a:r>
              <a:rPr lang="en-US" sz="2400"/>
              <a:t>So what kind of light has the highest energy photons?  Look at the Electromagnetic Radiation diagram.</a:t>
            </a:r>
          </a:p>
          <a:p>
            <a:pPr>
              <a:lnSpc>
                <a:spcPct val="90000"/>
              </a:lnSpc>
            </a:pPr>
            <a:r>
              <a:rPr lang="en-US" sz="2400"/>
              <a:t>What kind of light has the lowest energy photons?  Look at the diagram.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5475" name="Picture 3" descr="spectrum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59875" cy="6105525"/>
          </a:xfrm>
          <a:noFill/>
          <a:ln/>
        </p:spPr>
      </p:pic>
      <p:sp>
        <p:nvSpPr>
          <p:cNvPr id="105476" name="Text Box 4"/>
          <p:cNvSpPr txBox="1">
            <a:spLocks noChangeArrowheads="1"/>
          </p:cNvSpPr>
          <p:nvPr/>
        </p:nvSpPr>
        <p:spPr bwMode="auto">
          <a:xfrm>
            <a:off x="304800" y="6019800"/>
            <a:ext cx="8426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u="sng"/>
              <a:t>LOW ENERGY</a:t>
            </a:r>
            <a:r>
              <a:rPr lang="en-US"/>
              <a:t>                                                                                </a:t>
            </a:r>
            <a:r>
              <a:rPr lang="en-US" b="1" i="1" u="sng"/>
              <a:t>HIGH ENERGY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Light is Weird – Part 2 –</a:t>
            </a:r>
            <a:br>
              <a:rPr lang="en-US" sz="4000"/>
            </a:br>
            <a:r>
              <a:rPr lang="en-US" sz="4000"/>
              <a:t>Doppler Shift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029200"/>
          </a:xfrm>
        </p:spPr>
        <p:txBody>
          <a:bodyPr/>
          <a:lstStyle/>
          <a:p>
            <a:r>
              <a:rPr lang="en-US" sz="2800"/>
              <a:t>Light wavelength is changed by motion of the light source – just like sound waves are.</a:t>
            </a:r>
          </a:p>
          <a:p>
            <a:r>
              <a:rPr lang="en-US" sz="2800"/>
              <a:t>This means light changes color according to how the light source is moving.</a:t>
            </a:r>
          </a:p>
          <a:p>
            <a:r>
              <a:rPr lang="en-US" sz="2800"/>
              <a:t>Light source (like a star) </a:t>
            </a:r>
            <a:r>
              <a:rPr lang="en-US" sz="2800" u="sng"/>
              <a:t>moves away</a:t>
            </a:r>
            <a:r>
              <a:rPr lang="en-US" sz="2800"/>
              <a:t> from you = light looks </a:t>
            </a:r>
            <a:r>
              <a:rPr lang="en-US" sz="2800" u="sng"/>
              <a:t>more red</a:t>
            </a:r>
            <a:r>
              <a:rPr lang="en-US" sz="2800"/>
              <a:t> to you = Doppler </a:t>
            </a:r>
            <a:r>
              <a:rPr lang="en-US" sz="2800" u="sng"/>
              <a:t>Redshift</a:t>
            </a:r>
            <a:r>
              <a:rPr lang="en-US" sz="2800"/>
              <a:t>.</a:t>
            </a:r>
          </a:p>
          <a:p>
            <a:r>
              <a:rPr lang="en-US" sz="2800"/>
              <a:t>Light source (like a star) </a:t>
            </a:r>
            <a:r>
              <a:rPr lang="en-US" sz="2800" u="sng"/>
              <a:t>moves toward</a:t>
            </a:r>
            <a:r>
              <a:rPr lang="en-US" sz="2800"/>
              <a:t> you = light looks </a:t>
            </a:r>
            <a:r>
              <a:rPr lang="en-US" sz="2800" u="sng"/>
              <a:t>more blue</a:t>
            </a:r>
            <a:r>
              <a:rPr lang="en-US" sz="2800"/>
              <a:t> to you = Doppler </a:t>
            </a:r>
            <a:r>
              <a:rPr lang="en-US" sz="2800" u="sng"/>
              <a:t>Blueshift</a:t>
            </a:r>
            <a:r>
              <a:rPr lang="en-US" sz="2800"/>
              <a:t>.</a:t>
            </a:r>
          </a:p>
          <a:p>
            <a:r>
              <a:rPr lang="en-US" sz="2800"/>
              <a:t>Look at the following diagrams.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Doppler Shift for Sound</a:t>
            </a:r>
          </a:p>
        </p:txBody>
      </p:sp>
      <p:pic>
        <p:nvPicPr>
          <p:cNvPr id="107523" name="Picture 3" descr="doppler car horn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835025" y="1371600"/>
            <a:ext cx="7623175" cy="5165725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686800" cy="1143000"/>
          </a:xfrm>
        </p:spPr>
        <p:txBody>
          <a:bodyPr/>
          <a:lstStyle/>
          <a:p>
            <a:r>
              <a:rPr lang="en-US" sz="4000"/>
              <a:t>Doppler Shift for Light – Moving Star</a:t>
            </a:r>
          </a:p>
        </p:txBody>
      </p:sp>
      <p:pic>
        <p:nvPicPr>
          <p:cNvPr id="108547" name="Picture 3" descr="doppler star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403475" y="990600"/>
            <a:ext cx="4149725" cy="5675313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686800" cy="1143000"/>
          </a:xfrm>
        </p:spPr>
        <p:txBody>
          <a:bodyPr/>
          <a:lstStyle/>
          <a:p>
            <a:r>
              <a:rPr lang="en-US" sz="3600"/>
              <a:t>More Doppler – What if YOU are Moving?</a:t>
            </a:r>
          </a:p>
        </p:txBody>
      </p:sp>
      <p:pic>
        <p:nvPicPr>
          <p:cNvPr id="109571" name="Picture 3" descr="doppler from shuttle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14400" y="1306513"/>
            <a:ext cx="7285038" cy="5703887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Light and Telescopes – What Do You Think?  (Ch. 3, p. 62)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98638"/>
            <a:ext cx="8229600" cy="4525962"/>
          </a:xfrm>
        </p:spPr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/>
              <a:t>What is light?</a:t>
            </a:r>
          </a:p>
          <a:p>
            <a:pPr marL="609600" indent="-609600">
              <a:buFontTx/>
              <a:buAutoNum type="arabicPeriod"/>
            </a:pPr>
            <a:r>
              <a:rPr lang="en-US"/>
              <a:t>Which type of electromagnetic radiation is most dangerous to life?</a:t>
            </a:r>
          </a:p>
          <a:p>
            <a:pPr marL="609600" indent="-609600">
              <a:buFontTx/>
              <a:buAutoNum type="arabicPeriod"/>
            </a:pPr>
            <a:r>
              <a:rPr lang="en-US"/>
              <a:t>What is the main purpose of a telescope?</a:t>
            </a:r>
          </a:p>
          <a:p>
            <a:pPr marL="609600" indent="-609600">
              <a:buFontTx/>
              <a:buAutoNum type="arabicPeriod"/>
            </a:pPr>
            <a:r>
              <a:rPr lang="en-US"/>
              <a:t>Why do stars twinkle?</a:t>
            </a:r>
          </a:p>
          <a:p>
            <a:pPr marL="609600" indent="-609600">
              <a:buFontTx/>
              <a:buAutoNum type="arabicPeriod"/>
            </a:pPr>
            <a:r>
              <a:rPr lang="en-US"/>
              <a:t>What types of electromagnetic radiation can telescopes currently detect?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fault Design 9">
    <a:dk1>
      <a:srgbClr val="336699"/>
    </a:dk1>
    <a:lt1>
      <a:srgbClr val="FFFFFF"/>
    </a:lt1>
    <a:dk2>
      <a:srgbClr val="000000"/>
    </a:dk2>
    <a:lt2>
      <a:srgbClr val="E3EBF1"/>
    </a:lt2>
    <a:accent1>
      <a:srgbClr val="003399"/>
    </a:accent1>
    <a:accent2>
      <a:srgbClr val="468A4B"/>
    </a:accent2>
    <a:accent3>
      <a:srgbClr val="AAAAAA"/>
    </a:accent3>
    <a:accent4>
      <a:srgbClr val="DADADA"/>
    </a:accent4>
    <a:accent5>
      <a:srgbClr val="AAADCA"/>
    </a:accent5>
    <a:accent6>
      <a:srgbClr val="3F7D43"/>
    </a:accent6>
    <a:hlink>
      <a:srgbClr val="66CCFF"/>
    </a:hlink>
    <a:folHlink>
      <a:srgbClr val="F0E500"/>
    </a:folHlink>
  </a:clrScheme>
</a:themeOverride>
</file>

<file path=ppt/theme/themeOverride2.xml><?xml version="1.0" encoding="utf-8"?>
<a:themeOverride xmlns:a="http://schemas.openxmlformats.org/drawingml/2006/main">
  <a:clrScheme name="Default Design 9">
    <a:dk1>
      <a:srgbClr val="336699"/>
    </a:dk1>
    <a:lt1>
      <a:srgbClr val="FFFFFF"/>
    </a:lt1>
    <a:dk2>
      <a:srgbClr val="000000"/>
    </a:dk2>
    <a:lt2>
      <a:srgbClr val="E3EBF1"/>
    </a:lt2>
    <a:accent1>
      <a:srgbClr val="003399"/>
    </a:accent1>
    <a:accent2>
      <a:srgbClr val="468A4B"/>
    </a:accent2>
    <a:accent3>
      <a:srgbClr val="AAAAAA"/>
    </a:accent3>
    <a:accent4>
      <a:srgbClr val="DADADA"/>
    </a:accent4>
    <a:accent5>
      <a:srgbClr val="AAADCA"/>
    </a:accent5>
    <a:accent6>
      <a:srgbClr val="3F7D43"/>
    </a:accent6>
    <a:hlink>
      <a:srgbClr val="66CCFF"/>
    </a:hlink>
    <a:folHlink>
      <a:srgbClr val="F0E500"/>
    </a:folHlink>
  </a:clrScheme>
</a:themeOverride>
</file>

<file path=ppt/theme/themeOverride3.xml><?xml version="1.0" encoding="utf-8"?>
<a:themeOverride xmlns:a="http://schemas.openxmlformats.org/drawingml/2006/main">
  <a:clrScheme name="Default Design 9">
    <a:dk1>
      <a:srgbClr val="336699"/>
    </a:dk1>
    <a:lt1>
      <a:srgbClr val="FFFFFF"/>
    </a:lt1>
    <a:dk2>
      <a:srgbClr val="000000"/>
    </a:dk2>
    <a:lt2>
      <a:srgbClr val="E3EBF1"/>
    </a:lt2>
    <a:accent1>
      <a:srgbClr val="003399"/>
    </a:accent1>
    <a:accent2>
      <a:srgbClr val="468A4B"/>
    </a:accent2>
    <a:accent3>
      <a:srgbClr val="AAAAAA"/>
    </a:accent3>
    <a:accent4>
      <a:srgbClr val="DADADA"/>
    </a:accent4>
    <a:accent5>
      <a:srgbClr val="AAADCA"/>
    </a:accent5>
    <a:accent6>
      <a:srgbClr val="3F7D43"/>
    </a:accent6>
    <a:hlink>
      <a:srgbClr val="66CCFF"/>
    </a:hlink>
    <a:folHlink>
      <a:srgbClr val="F0E500"/>
    </a:folHlink>
  </a:clrScheme>
</a:themeOverride>
</file>

<file path=ppt/theme/themeOverride4.xml><?xml version="1.0" encoding="utf-8"?>
<a:themeOverride xmlns:a="http://schemas.openxmlformats.org/drawingml/2006/main">
  <a:clrScheme name="Default Design 9">
    <a:dk1>
      <a:srgbClr val="336699"/>
    </a:dk1>
    <a:lt1>
      <a:srgbClr val="FFFFFF"/>
    </a:lt1>
    <a:dk2>
      <a:srgbClr val="000000"/>
    </a:dk2>
    <a:lt2>
      <a:srgbClr val="E3EBF1"/>
    </a:lt2>
    <a:accent1>
      <a:srgbClr val="003399"/>
    </a:accent1>
    <a:accent2>
      <a:srgbClr val="468A4B"/>
    </a:accent2>
    <a:accent3>
      <a:srgbClr val="AAAAAA"/>
    </a:accent3>
    <a:accent4>
      <a:srgbClr val="DADADA"/>
    </a:accent4>
    <a:accent5>
      <a:srgbClr val="AAADCA"/>
    </a:accent5>
    <a:accent6>
      <a:srgbClr val="3F7D43"/>
    </a:accent6>
    <a:hlink>
      <a:srgbClr val="66CCFF"/>
    </a:hlink>
    <a:folHlink>
      <a:srgbClr val="F0E500"/>
    </a:folHlink>
  </a:clrScheme>
</a:themeOverride>
</file>

<file path=ppt/theme/themeOverride5.xml><?xml version="1.0" encoding="utf-8"?>
<a:themeOverride xmlns:a="http://schemas.openxmlformats.org/drawingml/2006/main">
  <a:clrScheme name="Default Design 9">
    <a:dk1>
      <a:srgbClr val="336699"/>
    </a:dk1>
    <a:lt1>
      <a:srgbClr val="FFFFFF"/>
    </a:lt1>
    <a:dk2>
      <a:srgbClr val="000000"/>
    </a:dk2>
    <a:lt2>
      <a:srgbClr val="E3EBF1"/>
    </a:lt2>
    <a:accent1>
      <a:srgbClr val="003399"/>
    </a:accent1>
    <a:accent2>
      <a:srgbClr val="468A4B"/>
    </a:accent2>
    <a:accent3>
      <a:srgbClr val="AAAAAA"/>
    </a:accent3>
    <a:accent4>
      <a:srgbClr val="DADADA"/>
    </a:accent4>
    <a:accent5>
      <a:srgbClr val="AAADCA"/>
    </a:accent5>
    <a:accent6>
      <a:srgbClr val="3F7D43"/>
    </a:accent6>
    <a:hlink>
      <a:srgbClr val="66CCFF"/>
    </a:hlink>
    <a:folHlink>
      <a:srgbClr val="F0E500"/>
    </a:folHlink>
  </a:clrScheme>
</a:themeOverride>
</file>

<file path=ppt/theme/themeOverride6.xml><?xml version="1.0" encoding="utf-8"?>
<a:themeOverride xmlns:a="http://schemas.openxmlformats.org/drawingml/2006/main">
  <a:clrScheme name="Default Design 9">
    <a:dk1>
      <a:srgbClr val="336699"/>
    </a:dk1>
    <a:lt1>
      <a:srgbClr val="FFFFFF"/>
    </a:lt1>
    <a:dk2>
      <a:srgbClr val="000000"/>
    </a:dk2>
    <a:lt2>
      <a:srgbClr val="E3EBF1"/>
    </a:lt2>
    <a:accent1>
      <a:srgbClr val="003399"/>
    </a:accent1>
    <a:accent2>
      <a:srgbClr val="468A4B"/>
    </a:accent2>
    <a:accent3>
      <a:srgbClr val="AAAAAA"/>
    </a:accent3>
    <a:accent4>
      <a:srgbClr val="DADADA"/>
    </a:accent4>
    <a:accent5>
      <a:srgbClr val="AAADCA"/>
    </a:accent5>
    <a:accent6>
      <a:srgbClr val="3F7D43"/>
    </a:accent6>
    <a:hlink>
      <a:srgbClr val="66CCFF"/>
    </a:hlink>
    <a:folHlink>
      <a:srgbClr val="F0E500"/>
    </a:folHlink>
  </a:clrScheme>
</a:themeOverride>
</file>

<file path=ppt/theme/themeOverride7.xml><?xml version="1.0" encoding="utf-8"?>
<a:themeOverride xmlns:a="http://schemas.openxmlformats.org/drawingml/2006/main">
  <a:clrScheme name="Default Design 9">
    <a:dk1>
      <a:srgbClr val="336699"/>
    </a:dk1>
    <a:lt1>
      <a:srgbClr val="FFFFFF"/>
    </a:lt1>
    <a:dk2>
      <a:srgbClr val="000000"/>
    </a:dk2>
    <a:lt2>
      <a:srgbClr val="E3EBF1"/>
    </a:lt2>
    <a:accent1>
      <a:srgbClr val="003399"/>
    </a:accent1>
    <a:accent2>
      <a:srgbClr val="468A4B"/>
    </a:accent2>
    <a:accent3>
      <a:srgbClr val="AAAAAA"/>
    </a:accent3>
    <a:accent4>
      <a:srgbClr val="DADADA"/>
    </a:accent4>
    <a:accent5>
      <a:srgbClr val="AAADCA"/>
    </a:accent5>
    <a:accent6>
      <a:srgbClr val="3F7D43"/>
    </a:accent6>
    <a:hlink>
      <a:srgbClr val="66CCFF"/>
    </a:hlink>
    <a:folHlink>
      <a:srgbClr val="F0E500"/>
    </a:folHlink>
  </a:clrScheme>
</a:themeOverride>
</file>

<file path=ppt/theme/themeOverride8.xml><?xml version="1.0" encoding="utf-8"?>
<a:themeOverride xmlns:a="http://schemas.openxmlformats.org/drawingml/2006/main">
  <a:clrScheme name="Default Design 9">
    <a:dk1>
      <a:srgbClr val="336699"/>
    </a:dk1>
    <a:lt1>
      <a:srgbClr val="FFFFFF"/>
    </a:lt1>
    <a:dk2>
      <a:srgbClr val="000000"/>
    </a:dk2>
    <a:lt2>
      <a:srgbClr val="E3EBF1"/>
    </a:lt2>
    <a:accent1>
      <a:srgbClr val="003399"/>
    </a:accent1>
    <a:accent2>
      <a:srgbClr val="468A4B"/>
    </a:accent2>
    <a:accent3>
      <a:srgbClr val="AAAAAA"/>
    </a:accent3>
    <a:accent4>
      <a:srgbClr val="DADADA"/>
    </a:accent4>
    <a:accent5>
      <a:srgbClr val="AAADCA"/>
    </a:accent5>
    <a:accent6>
      <a:srgbClr val="3F7D43"/>
    </a:accent6>
    <a:hlink>
      <a:srgbClr val="66CCFF"/>
    </a:hlink>
    <a:folHlink>
      <a:srgbClr val="F0E500"/>
    </a:folHlink>
  </a:clrScheme>
</a:themeOverride>
</file>

<file path=ppt/theme/themeOverride9.xml><?xml version="1.0" encoding="utf-8"?>
<a:themeOverride xmlns:a="http://schemas.openxmlformats.org/drawingml/2006/main">
  <a:clrScheme name="Default Design 9">
    <a:dk1>
      <a:srgbClr val="336699"/>
    </a:dk1>
    <a:lt1>
      <a:srgbClr val="FFFFFF"/>
    </a:lt1>
    <a:dk2>
      <a:srgbClr val="000000"/>
    </a:dk2>
    <a:lt2>
      <a:srgbClr val="E3EBF1"/>
    </a:lt2>
    <a:accent1>
      <a:srgbClr val="003399"/>
    </a:accent1>
    <a:accent2>
      <a:srgbClr val="468A4B"/>
    </a:accent2>
    <a:accent3>
      <a:srgbClr val="AAAAAA"/>
    </a:accent3>
    <a:accent4>
      <a:srgbClr val="DADADA"/>
    </a:accent4>
    <a:accent5>
      <a:srgbClr val="AAADCA"/>
    </a:accent5>
    <a:accent6>
      <a:srgbClr val="3F7D43"/>
    </a:accent6>
    <a:hlink>
      <a:srgbClr val="66CCFF"/>
    </a:hlink>
    <a:folHlink>
      <a:srgbClr val="F0E500"/>
    </a:folHlink>
  </a:clrScheme>
</a:themeOverride>
</file>

<file path=ppt/theme/themeOverride10.xml><?xml version="1.0" encoding="utf-8"?>
<a:themeOverride xmlns:a="http://schemas.openxmlformats.org/drawingml/2006/main">
  <a:clrScheme name="Default Design 9">
    <a:dk1>
      <a:srgbClr val="336699"/>
    </a:dk1>
    <a:lt1>
      <a:srgbClr val="FFFFFF"/>
    </a:lt1>
    <a:dk2>
      <a:srgbClr val="000000"/>
    </a:dk2>
    <a:lt2>
      <a:srgbClr val="E3EBF1"/>
    </a:lt2>
    <a:accent1>
      <a:srgbClr val="003399"/>
    </a:accent1>
    <a:accent2>
      <a:srgbClr val="468A4B"/>
    </a:accent2>
    <a:accent3>
      <a:srgbClr val="AAAAAA"/>
    </a:accent3>
    <a:accent4>
      <a:srgbClr val="DADADA"/>
    </a:accent4>
    <a:accent5>
      <a:srgbClr val="AAADCA"/>
    </a:accent5>
    <a:accent6>
      <a:srgbClr val="3F7D43"/>
    </a:accent6>
    <a:hlink>
      <a:srgbClr val="66CCFF"/>
    </a:hlink>
    <a:folHlink>
      <a:srgbClr val="F0E500"/>
    </a:folHlink>
  </a:clrScheme>
</a:themeOverride>
</file>

<file path=ppt/theme/themeOverride11.xml><?xml version="1.0" encoding="utf-8"?>
<a:themeOverride xmlns:a="http://schemas.openxmlformats.org/drawingml/2006/main">
  <a:clrScheme name="Default Design 9">
    <a:dk1>
      <a:srgbClr val="336699"/>
    </a:dk1>
    <a:lt1>
      <a:srgbClr val="FFFFFF"/>
    </a:lt1>
    <a:dk2>
      <a:srgbClr val="000000"/>
    </a:dk2>
    <a:lt2>
      <a:srgbClr val="E3EBF1"/>
    </a:lt2>
    <a:accent1>
      <a:srgbClr val="003399"/>
    </a:accent1>
    <a:accent2>
      <a:srgbClr val="468A4B"/>
    </a:accent2>
    <a:accent3>
      <a:srgbClr val="AAAAAA"/>
    </a:accent3>
    <a:accent4>
      <a:srgbClr val="DADADA"/>
    </a:accent4>
    <a:accent5>
      <a:srgbClr val="AAADCA"/>
    </a:accent5>
    <a:accent6>
      <a:srgbClr val="3F7D43"/>
    </a:accent6>
    <a:hlink>
      <a:srgbClr val="66CCFF"/>
    </a:hlink>
    <a:folHlink>
      <a:srgbClr val="F0E500"/>
    </a:folHlink>
  </a:clrScheme>
</a:themeOverride>
</file>

<file path=ppt/theme/themeOverride12.xml><?xml version="1.0" encoding="utf-8"?>
<a:themeOverride xmlns:a="http://schemas.openxmlformats.org/drawingml/2006/main">
  <a:clrScheme name="Default Design 9">
    <a:dk1>
      <a:srgbClr val="336699"/>
    </a:dk1>
    <a:lt1>
      <a:srgbClr val="FFFFFF"/>
    </a:lt1>
    <a:dk2>
      <a:srgbClr val="000000"/>
    </a:dk2>
    <a:lt2>
      <a:srgbClr val="E3EBF1"/>
    </a:lt2>
    <a:accent1>
      <a:srgbClr val="003399"/>
    </a:accent1>
    <a:accent2>
      <a:srgbClr val="468A4B"/>
    </a:accent2>
    <a:accent3>
      <a:srgbClr val="AAAAAA"/>
    </a:accent3>
    <a:accent4>
      <a:srgbClr val="DADADA"/>
    </a:accent4>
    <a:accent5>
      <a:srgbClr val="AAADCA"/>
    </a:accent5>
    <a:accent6>
      <a:srgbClr val="3F7D43"/>
    </a:accent6>
    <a:hlink>
      <a:srgbClr val="66CCFF"/>
    </a:hlink>
    <a:folHlink>
      <a:srgbClr val="F0E500"/>
    </a:folHlink>
  </a:clrScheme>
</a:themeOverride>
</file>

<file path=ppt/theme/themeOverride13.xml><?xml version="1.0" encoding="utf-8"?>
<a:themeOverride xmlns:a="http://schemas.openxmlformats.org/drawingml/2006/main">
  <a:clrScheme name="Default Design 9">
    <a:dk1>
      <a:srgbClr val="336699"/>
    </a:dk1>
    <a:lt1>
      <a:srgbClr val="FFFFFF"/>
    </a:lt1>
    <a:dk2>
      <a:srgbClr val="000000"/>
    </a:dk2>
    <a:lt2>
      <a:srgbClr val="E3EBF1"/>
    </a:lt2>
    <a:accent1>
      <a:srgbClr val="003399"/>
    </a:accent1>
    <a:accent2>
      <a:srgbClr val="468A4B"/>
    </a:accent2>
    <a:accent3>
      <a:srgbClr val="AAAAAA"/>
    </a:accent3>
    <a:accent4>
      <a:srgbClr val="DADADA"/>
    </a:accent4>
    <a:accent5>
      <a:srgbClr val="AAADCA"/>
    </a:accent5>
    <a:accent6>
      <a:srgbClr val="3F7D43"/>
    </a:accent6>
    <a:hlink>
      <a:srgbClr val="66CCFF"/>
    </a:hlink>
    <a:folHlink>
      <a:srgbClr val="F0E500"/>
    </a:folHlink>
  </a:clrScheme>
</a:themeOverride>
</file>

<file path=ppt/theme/themeOverride14.xml><?xml version="1.0" encoding="utf-8"?>
<a:themeOverride xmlns:a="http://schemas.openxmlformats.org/drawingml/2006/main">
  <a:clrScheme name="Default Design 5">
    <a:dk1>
      <a:srgbClr val="000000"/>
    </a:dk1>
    <a:lt1>
      <a:srgbClr val="FFFFD9"/>
    </a:lt1>
    <a:dk2>
      <a:srgbClr val="000000"/>
    </a:dk2>
    <a:lt2>
      <a:srgbClr val="777777"/>
    </a:lt2>
    <a:accent1>
      <a:srgbClr val="FFFFF7"/>
    </a:accent1>
    <a:accent2>
      <a:srgbClr val="33CCCC"/>
    </a:accent2>
    <a:accent3>
      <a:srgbClr val="FFFFE9"/>
    </a:accent3>
    <a:accent4>
      <a:srgbClr val="000000"/>
    </a:accent4>
    <a:accent5>
      <a:srgbClr val="FFFFFA"/>
    </a:accent5>
    <a:accent6>
      <a:srgbClr val="2DB9B9"/>
    </a:accent6>
    <a:hlink>
      <a:srgbClr val="FF5050"/>
    </a:hlink>
    <a:folHlink>
      <a:srgbClr val="FF9900"/>
    </a:folHlink>
  </a:clrScheme>
</a:themeOverride>
</file>

<file path=ppt/theme/themeOverride15.xml><?xml version="1.0" encoding="utf-8"?>
<a:themeOverride xmlns:a="http://schemas.openxmlformats.org/drawingml/2006/main">
  <a:clrScheme name="Default Design 9">
    <a:dk1>
      <a:srgbClr val="336699"/>
    </a:dk1>
    <a:lt1>
      <a:srgbClr val="FFFFFF"/>
    </a:lt1>
    <a:dk2>
      <a:srgbClr val="000000"/>
    </a:dk2>
    <a:lt2>
      <a:srgbClr val="E3EBF1"/>
    </a:lt2>
    <a:accent1>
      <a:srgbClr val="003399"/>
    </a:accent1>
    <a:accent2>
      <a:srgbClr val="468A4B"/>
    </a:accent2>
    <a:accent3>
      <a:srgbClr val="AAAAAA"/>
    </a:accent3>
    <a:accent4>
      <a:srgbClr val="DADADA"/>
    </a:accent4>
    <a:accent5>
      <a:srgbClr val="AAADCA"/>
    </a:accent5>
    <a:accent6>
      <a:srgbClr val="3F7D43"/>
    </a:accent6>
    <a:hlink>
      <a:srgbClr val="66CCFF"/>
    </a:hlink>
    <a:folHlink>
      <a:srgbClr val="F0E500"/>
    </a:folHlink>
  </a:clrScheme>
</a:themeOverride>
</file>

<file path=ppt/theme/themeOverride16.xml><?xml version="1.0" encoding="utf-8"?>
<a:themeOverride xmlns:a="http://schemas.openxmlformats.org/drawingml/2006/main">
  <a:clrScheme name="Default Design 9">
    <a:dk1>
      <a:srgbClr val="336699"/>
    </a:dk1>
    <a:lt1>
      <a:srgbClr val="FFFFFF"/>
    </a:lt1>
    <a:dk2>
      <a:srgbClr val="000000"/>
    </a:dk2>
    <a:lt2>
      <a:srgbClr val="E3EBF1"/>
    </a:lt2>
    <a:accent1>
      <a:srgbClr val="003399"/>
    </a:accent1>
    <a:accent2>
      <a:srgbClr val="468A4B"/>
    </a:accent2>
    <a:accent3>
      <a:srgbClr val="AAAAAA"/>
    </a:accent3>
    <a:accent4>
      <a:srgbClr val="DADADA"/>
    </a:accent4>
    <a:accent5>
      <a:srgbClr val="AAADCA"/>
    </a:accent5>
    <a:accent6>
      <a:srgbClr val="3F7D43"/>
    </a:accent6>
    <a:hlink>
      <a:srgbClr val="66CCFF"/>
    </a:hlink>
    <a:folHlink>
      <a:srgbClr val="F0E500"/>
    </a:folHlink>
  </a:clrScheme>
</a:themeOverride>
</file>

<file path=ppt/theme/themeOverride17.xml><?xml version="1.0" encoding="utf-8"?>
<a:themeOverride xmlns:a="http://schemas.openxmlformats.org/drawingml/2006/main">
  <a:clrScheme name="Default Design 9">
    <a:dk1>
      <a:srgbClr val="336699"/>
    </a:dk1>
    <a:lt1>
      <a:srgbClr val="FFFFFF"/>
    </a:lt1>
    <a:dk2>
      <a:srgbClr val="000000"/>
    </a:dk2>
    <a:lt2>
      <a:srgbClr val="E3EBF1"/>
    </a:lt2>
    <a:accent1>
      <a:srgbClr val="003399"/>
    </a:accent1>
    <a:accent2>
      <a:srgbClr val="468A4B"/>
    </a:accent2>
    <a:accent3>
      <a:srgbClr val="AAAAAA"/>
    </a:accent3>
    <a:accent4>
      <a:srgbClr val="DADADA"/>
    </a:accent4>
    <a:accent5>
      <a:srgbClr val="AAADCA"/>
    </a:accent5>
    <a:accent6>
      <a:srgbClr val="3F7D43"/>
    </a:accent6>
    <a:hlink>
      <a:srgbClr val="66CCFF"/>
    </a:hlink>
    <a:folHlink>
      <a:srgbClr val="F0E500"/>
    </a:folHlink>
  </a:clrScheme>
</a:themeOverride>
</file>

<file path=ppt/theme/themeOverride18.xml><?xml version="1.0" encoding="utf-8"?>
<a:themeOverride xmlns:a="http://schemas.openxmlformats.org/drawingml/2006/main">
  <a:clrScheme name="Default Design 9">
    <a:dk1>
      <a:srgbClr val="336699"/>
    </a:dk1>
    <a:lt1>
      <a:srgbClr val="FFFFFF"/>
    </a:lt1>
    <a:dk2>
      <a:srgbClr val="000000"/>
    </a:dk2>
    <a:lt2>
      <a:srgbClr val="E3EBF1"/>
    </a:lt2>
    <a:accent1>
      <a:srgbClr val="003399"/>
    </a:accent1>
    <a:accent2>
      <a:srgbClr val="468A4B"/>
    </a:accent2>
    <a:accent3>
      <a:srgbClr val="AAAAAA"/>
    </a:accent3>
    <a:accent4>
      <a:srgbClr val="DADADA"/>
    </a:accent4>
    <a:accent5>
      <a:srgbClr val="AAADCA"/>
    </a:accent5>
    <a:accent6>
      <a:srgbClr val="3F7D43"/>
    </a:accent6>
    <a:hlink>
      <a:srgbClr val="66CCFF"/>
    </a:hlink>
    <a:folHlink>
      <a:srgbClr val="F0E5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936</TotalTime>
  <Words>1151</Words>
  <Application>Microsoft Office PowerPoint</Application>
  <PresentationFormat>On-screen Show (4:3)</PresentationFormat>
  <Paragraphs>165</Paragraphs>
  <Slides>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2" baseType="lpstr">
      <vt:lpstr>Arial</vt:lpstr>
      <vt:lpstr>Wingdings</vt:lpstr>
      <vt:lpstr>Default Design</vt:lpstr>
      <vt:lpstr>MULTI-WAVELENGTH ASTRONOMY</vt:lpstr>
      <vt:lpstr>How Fast is Light?</vt:lpstr>
      <vt:lpstr>What Kinds of Light Are There?</vt:lpstr>
      <vt:lpstr>PowerPoint Presentation</vt:lpstr>
      <vt:lpstr>Energy, Frequency, and Wavelength – Basic Stuff</vt:lpstr>
      <vt:lpstr>Energy, Frequency, and Wavelength – Gamma Rays</vt:lpstr>
      <vt:lpstr>Energy, Frequency, and Wavelength – Visible Light</vt:lpstr>
      <vt:lpstr>Energy, Frequency, and Wavelength – Visible Light (cont’d)</vt:lpstr>
      <vt:lpstr>Energy, Frequency, and Wavelength – Infrared &amp; Ultraviolet</vt:lpstr>
      <vt:lpstr>Energy, Frequency, and Wavelength – Radio Waves</vt:lpstr>
      <vt:lpstr>Gamma Rays</vt:lpstr>
      <vt:lpstr>X-Rays</vt:lpstr>
      <vt:lpstr>Ultraviolet</vt:lpstr>
      <vt:lpstr>Visible Light</vt:lpstr>
      <vt:lpstr>Infrared (Heat Radiation)</vt:lpstr>
      <vt:lpstr>Radio Waves (including Microwaves)</vt:lpstr>
      <vt:lpstr>Family Photo Album</vt:lpstr>
      <vt:lpstr>Saturn – Different Wavelengths</vt:lpstr>
      <vt:lpstr>Saturn – Different Wavelengths</vt:lpstr>
      <vt:lpstr>Sun – Different Wavelengths</vt:lpstr>
      <vt:lpstr>Sun – Different Wavelengths</vt:lpstr>
      <vt:lpstr>Supernova Remnant (Crab Nebula)</vt:lpstr>
      <vt:lpstr>Supernova Remnant (Crab Nebula)</vt:lpstr>
      <vt:lpstr>Whirlpool Galaxy M 51</vt:lpstr>
      <vt:lpstr>Whirlpool Galaxy M 51</vt:lpstr>
      <vt:lpstr>Our Galaxy – The Milky Way</vt:lpstr>
      <vt:lpstr>The Universe – Cosmic Microwave Background from The Big Bang</vt:lpstr>
      <vt:lpstr>Where are the Telescopes ?</vt:lpstr>
      <vt:lpstr>PowerPoint Presentation</vt:lpstr>
      <vt:lpstr>Swift Gamma Ray Telescope</vt:lpstr>
      <vt:lpstr>Chandra X-Ray Observatory</vt:lpstr>
      <vt:lpstr>Hubble Space Telescope (Ultraviolet, Visible, Infrared)</vt:lpstr>
      <vt:lpstr>Spitzer Space Telescope  (Infrared)</vt:lpstr>
      <vt:lpstr>Keck Telescope – Hawaii (Visible)</vt:lpstr>
      <vt:lpstr>Keck Telescope – Hawaii (Visible)</vt:lpstr>
      <vt:lpstr>Keck Telescope – Hawaii (Visible)</vt:lpstr>
      <vt:lpstr>Arecibo Radio Telescope – Puerto Rico</vt:lpstr>
      <vt:lpstr>Arecibo Radio Telescope – Puerto Rico</vt:lpstr>
      <vt:lpstr>Radio Telescope</vt:lpstr>
      <vt:lpstr>Radio Telescope</vt:lpstr>
      <vt:lpstr>Radio Telescope – Very Long Baseline Array</vt:lpstr>
      <vt:lpstr>Wilkinson Microwave Anisotropy Probe (WMAP)</vt:lpstr>
      <vt:lpstr>Light is Weird – Part 1 – Photons</vt:lpstr>
      <vt:lpstr>PowerPoint Presentation</vt:lpstr>
      <vt:lpstr>Light is Weird – Part 2 – Doppler Shift</vt:lpstr>
      <vt:lpstr>Doppler Shift for Sound</vt:lpstr>
      <vt:lpstr>Doppler Shift for Light – Moving Star</vt:lpstr>
      <vt:lpstr>More Doppler – What if YOU are Moving?</vt:lpstr>
      <vt:lpstr>Light and Telescopes – What Do You Think?  (Ch. 3, p. 62)</vt:lpstr>
    </vt:vector>
  </TitlesOfParts>
  <Company>Harza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MULTI-WAVELENGTH ASTRONOMY</dc:title>
  <dc:creator>Jack Robinson</dc:creator>
  <cp:lastModifiedBy>Heather N. Watkins</cp:lastModifiedBy>
  <cp:revision>164</cp:revision>
  <cp:lastPrinted>2015-03-16T12:43:49Z</cp:lastPrinted>
  <dcterms:created xsi:type="dcterms:W3CDTF">2005-07-14T01:45:29Z</dcterms:created>
  <dcterms:modified xsi:type="dcterms:W3CDTF">2015-03-16T13:44:58Z</dcterms:modified>
</cp:coreProperties>
</file>